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 id="265" r:id="rId6"/>
    <p:sldId id="269" r:id="rId7"/>
    <p:sldId id="261" r:id="rId8"/>
    <p:sldId id="266" r:id="rId9"/>
    <p:sldId id="272" r:id="rId10"/>
    <p:sldId id="271" r:id="rId11"/>
    <p:sldId id="267" r:id="rId12"/>
    <p:sldId id="270" r:id="rId13"/>
    <p:sldId id="257"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6A072D60-0969-4E02-BF3F-ABB2C738910E}" type="datetimeFigureOut">
              <a:rPr lang="da-DK" smtClean="0"/>
              <a:t>15-07-2025</a:t>
            </a:fld>
            <a:endParaRPr lang="da-DK"/>
          </a:p>
        </p:txBody>
      </p:sp>
      <p:sp>
        <p:nvSpPr>
          <p:cNvPr id="6" name="Slide Number Placeholder 5"/>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362022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a:xfrm>
            <a:off x="838200" y="1825625"/>
            <a:ext cx="10515600" cy="408472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A072D60-0969-4E02-BF3F-ABB2C738910E}" type="datetimeFigureOut">
              <a:rPr lang="da-DK" smtClean="0"/>
              <a:t>15-07-2025</a:t>
            </a:fld>
            <a:endParaRPr lang="da-DK"/>
          </a:p>
        </p:txBody>
      </p:sp>
      <p:sp>
        <p:nvSpPr>
          <p:cNvPr id="6" name="Slide Number Placeholder 5"/>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318409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0" y="4589463"/>
            <a:ext cx="10515600" cy="130426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6A072D60-0969-4E02-BF3F-ABB2C738910E}" type="datetimeFigureOut">
              <a:rPr lang="da-DK" smtClean="0"/>
              <a:t>15-07-2025</a:t>
            </a:fld>
            <a:endParaRPr lang="da-DK"/>
          </a:p>
        </p:txBody>
      </p:sp>
      <p:sp>
        <p:nvSpPr>
          <p:cNvPr id="6" name="Slide Number Placeholder 5"/>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282404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08472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08472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6A072D60-0969-4E02-BF3F-ABB2C738910E}" type="datetimeFigureOut">
              <a:rPr lang="da-DK" smtClean="0"/>
              <a:t>15-07-2025</a:t>
            </a:fld>
            <a:endParaRPr lang="da-DK"/>
          </a:p>
        </p:txBody>
      </p:sp>
      <p:sp>
        <p:nvSpPr>
          <p:cNvPr id="7" name="Slide Number Placeholder 6"/>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207947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45515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45515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6A072D60-0969-4E02-BF3F-ABB2C738910E}" type="datetimeFigureOut">
              <a:rPr lang="da-DK" smtClean="0"/>
              <a:t>15-07-2025</a:t>
            </a:fld>
            <a:endParaRPr lang="da-DK"/>
          </a:p>
        </p:txBody>
      </p:sp>
      <p:sp>
        <p:nvSpPr>
          <p:cNvPr id="9" name="Slide Number Placeholder 8"/>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181115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6A072D60-0969-4E02-BF3F-ABB2C738910E}" type="datetimeFigureOut">
              <a:rPr lang="da-DK" smtClean="0"/>
              <a:t>15-07-2025</a:t>
            </a:fld>
            <a:endParaRPr lang="da-DK"/>
          </a:p>
        </p:txBody>
      </p:sp>
      <p:sp>
        <p:nvSpPr>
          <p:cNvPr id="5" name="Slide Number Placeholder 4"/>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372573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72D60-0969-4E02-BF3F-ABB2C738910E}" type="datetimeFigureOut">
              <a:rPr lang="da-DK" smtClean="0"/>
              <a:t>15-07-2025</a:t>
            </a:fld>
            <a:endParaRPr lang="da-DK"/>
          </a:p>
        </p:txBody>
      </p:sp>
      <p:sp>
        <p:nvSpPr>
          <p:cNvPr id="4" name="Slide Number Placeholder 3"/>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271668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med billed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9623" y="132171"/>
            <a:ext cx="8384177" cy="57199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352782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364" y="136525"/>
            <a:ext cx="2743200" cy="1600200"/>
          </a:xfrm>
        </p:spPr>
        <p:txBody>
          <a:bodyPr anchor="b"/>
          <a:lstStyle>
            <a:lvl1pPr>
              <a:defRPr sz="3200">
                <a:solidFill>
                  <a:schemeClr val="bg1"/>
                </a:solidFill>
              </a:defRPr>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3009900" y="136525"/>
            <a:ext cx="8343900" cy="57571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06365" y="1822267"/>
            <a:ext cx="2743200" cy="407145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158549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72D60-0969-4E02-BF3F-ABB2C738910E}" type="datetimeFigureOut">
              <a:rPr lang="da-DK" smtClean="0"/>
              <a:t>15-07-2025</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C9D1-7293-4F64-9547-97F31F9CF990}" type="slidenum">
              <a:rPr lang="da-DK" smtClean="0"/>
              <a:t>‹nr.›</a:t>
            </a:fld>
            <a:endParaRPr lang="da-DK"/>
          </a:p>
        </p:txBody>
      </p:sp>
    </p:spTree>
    <p:extLst>
      <p:ext uri="{BB962C8B-B14F-4D97-AF65-F5344CB8AC3E}">
        <p14:creationId xmlns:p14="http://schemas.microsoft.com/office/powerpoint/2010/main" val="309162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5A18505C-4D63-0ABC-47A0-BC1498FD9077}"/>
              </a:ext>
            </a:extLst>
          </p:cNvPr>
          <p:cNvPicPr>
            <a:picLocks noChangeAspect="1"/>
          </p:cNvPicPr>
          <p:nvPr/>
        </p:nvPicPr>
        <p:blipFill>
          <a:blip r:embed="rId2"/>
          <a:srcRect t="12791"/>
          <a:stretch/>
        </p:blipFill>
        <p:spPr>
          <a:xfrm>
            <a:off x="0" y="0"/>
            <a:ext cx="12191980" cy="6857990"/>
          </a:xfrm>
          <a:prstGeom prst="rect">
            <a:avLst/>
          </a:prstGeom>
          <a:noFill/>
        </p:spPr>
      </p:pic>
      <p:sp>
        <p:nvSpPr>
          <p:cNvPr id="5" name="Titel 1">
            <a:extLst>
              <a:ext uri="{FF2B5EF4-FFF2-40B4-BE49-F238E27FC236}">
                <a16:creationId xmlns:a16="http://schemas.microsoft.com/office/drawing/2014/main" id="{66C5A28A-DF18-D59F-C51A-E9417D35AFE8}"/>
              </a:ext>
            </a:extLst>
          </p:cNvPr>
          <p:cNvSpPr>
            <a:spLocks noGrp="1"/>
          </p:cNvSpPr>
          <p:nvPr>
            <p:ph type="title"/>
          </p:nvPr>
        </p:nvSpPr>
        <p:spPr>
          <a:xfrm>
            <a:off x="137445" y="382217"/>
            <a:ext cx="10515600" cy="1325563"/>
          </a:xfrm>
        </p:spPr>
        <p:txBody>
          <a:bodyPr>
            <a:normAutofit fontScale="90000"/>
          </a:bodyPr>
          <a:lstStyle/>
          <a:p>
            <a:r>
              <a:rPr lang="da-DK" sz="4800" b="1" i="0" u="none" strike="noStrike" baseline="0" dirty="0">
                <a:solidFill>
                  <a:schemeClr val="bg1"/>
                </a:solidFill>
                <a:latin typeface="Montserrat ExtraBold" panose="020F0502020204030204" pitchFamily="2" charset="0"/>
              </a:rPr>
              <a:t>DIALOGMØDE OM ØSTHAVNEN</a:t>
            </a:r>
            <a:br>
              <a:rPr lang="da-DK" sz="4800" b="1" i="0" u="none" strike="noStrike" baseline="0" dirty="0">
                <a:solidFill>
                  <a:schemeClr val="bg1"/>
                </a:solidFill>
                <a:latin typeface="Montserrat ExtraBold" panose="020F0502020204030204" pitchFamily="2" charset="0"/>
              </a:rPr>
            </a:br>
            <a:r>
              <a:rPr lang="da-DK" sz="4800" b="1" i="0" u="none" strike="noStrike" baseline="0" dirty="0">
                <a:solidFill>
                  <a:schemeClr val="bg1"/>
                </a:solidFill>
                <a:latin typeface="Montserrat ExtraBold" panose="020F0502020204030204" pitchFamily="2" charset="0"/>
              </a:rPr>
              <a:t>VELKOMMEN </a:t>
            </a:r>
            <a:endParaRPr lang="da-DK" sz="9600" dirty="0">
              <a:solidFill>
                <a:schemeClr val="bg1"/>
              </a:solidFill>
            </a:endParaRPr>
          </a:p>
        </p:txBody>
      </p:sp>
    </p:spTree>
    <p:extLst>
      <p:ext uri="{BB962C8B-B14F-4D97-AF65-F5344CB8AC3E}">
        <p14:creationId xmlns:p14="http://schemas.microsoft.com/office/powerpoint/2010/main" val="366616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13F120-5F2F-8C0B-8B8E-BF7DCD1C3182}"/>
              </a:ext>
            </a:extLst>
          </p:cNvPr>
          <p:cNvSpPr/>
          <p:nvPr/>
        </p:nvSpPr>
        <p:spPr>
          <a:xfrm>
            <a:off x="2092188" y="142023"/>
            <a:ext cx="7046842" cy="20375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b="1" dirty="0"/>
              <a:t>SSP –indsatserne</a:t>
            </a:r>
          </a:p>
          <a:p>
            <a:pPr algn="ctr"/>
            <a:endParaRPr lang="da-DK" dirty="0"/>
          </a:p>
          <a:p>
            <a:pPr algn="ctr"/>
            <a:endParaRPr lang="da-DK" dirty="0"/>
          </a:p>
          <a:p>
            <a:pPr algn="ctr"/>
            <a:endParaRPr lang="da-DK" dirty="0"/>
          </a:p>
          <a:p>
            <a:pPr algn="ctr"/>
            <a:endParaRPr lang="da-DK" dirty="0"/>
          </a:p>
          <a:p>
            <a:pPr algn="ctr"/>
            <a:endParaRPr lang="da-DK" dirty="0"/>
          </a:p>
        </p:txBody>
      </p:sp>
      <p:sp>
        <p:nvSpPr>
          <p:cNvPr id="5" name="Rektangel 4">
            <a:extLst>
              <a:ext uri="{FF2B5EF4-FFF2-40B4-BE49-F238E27FC236}">
                <a16:creationId xmlns:a16="http://schemas.microsoft.com/office/drawing/2014/main" id="{BA166F3C-DD8B-1EB7-82E1-A84F22956269}"/>
              </a:ext>
            </a:extLst>
          </p:cNvPr>
          <p:cNvSpPr/>
          <p:nvPr/>
        </p:nvSpPr>
        <p:spPr>
          <a:xfrm>
            <a:off x="260075" y="2518099"/>
            <a:ext cx="5585791" cy="35463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Ungeprofilundersøgelsen</a:t>
            </a:r>
          </a:p>
          <a:p>
            <a:pPr algn="ctr"/>
            <a:endParaRPr lang="da-DK" sz="1400" dirty="0"/>
          </a:p>
          <a:p>
            <a:pPr algn="ctr"/>
            <a:r>
              <a:rPr lang="da-DK" sz="1400" b="1" dirty="0"/>
              <a:t>UNGE: </a:t>
            </a:r>
          </a:p>
          <a:p>
            <a:pPr marL="285750" indent="-285750" algn="ctr">
              <a:buFont typeface="Arial" panose="020B0604020202020204" pitchFamily="34" charset="0"/>
              <a:buChar char="•"/>
            </a:pPr>
            <a:r>
              <a:rPr lang="da-DK" sz="1400" dirty="0"/>
              <a:t>Er aktive i deres fritid i form af forening, klub og fritidsjob</a:t>
            </a:r>
          </a:p>
          <a:p>
            <a:pPr marL="285750" indent="-285750" algn="ctr">
              <a:buFont typeface="Arial" panose="020B0604020202020204" pitchFamily="34" charset="0"/>
              <a:buChar char="•"/>
            </a:pPr>
            <a:r>
              <a:rPr lang="da-DK" sz="1400" dirty="0"/>
              <a:t>De unge begår ikke kriminalitet </a:t>
            </a:r>
          </a:p>
          <a:p>
            <a:pPr marL="285750" indent="-285750" algn="ctr">
              <a:buFont typeface="Arial" panose="020B0604020202020204" pitchFamily="34" charset="0"/>
              <a:buChar char="•"/>
            </a:pPr>
            <a:r>
              <a:rPr lang="da-DK" sz="1400" dirty="0"/>
              <a:t>Meget få unge har prøvet at ryge hash </a:t>
            </a:r>
          </a:p>
          <a:p>
            <a:pPr marL="285750" indent="-285750" algn="ctr">
              <a:buFont typeface="Arial" panose="020B0604020202020204" pitchFamily="34" charset="0"/>
              <a:buChar char="•"/>
            </a:pPr>
            <a:r>
              <a:rPr lang="da-DK" sz="1400" dirty="0"/>
              <a:t>Meget få unge anvender nikotinprodukter/</a:t>
            </a:r>
            <a:r>
              <a:rPr lang="da-DK" sz="1400" dirty="0" err="1"/>
              <a:t>puffbarer</a:t>
            </a:r>
            <a:r>
              <a:rPr lang="da-DK" sz="1400" dirty="0"/>
              <a:t> </a:t>
            </a:r>
          </a:p>
          <a:p>
            <a:pPr algn="ctr"/>
            <a:endParaRPr lang="da-DK" sz="1400" dirty="0"/>
          </a:p>
          <a:p>
            <a:pPr algn="ctr"/>
            <a:r>
              <a:rPr lang="da-DK" sz="1400" b="1" dirty="0"/>
              <a:t>FORÆLDRE ANNO 25: </a:t>
            </a:r>
          </a:p>
          <a:p>
            <a:pPr algn="ctr"/>
            <a:endParaRPr lang="da-DK" sz="1400" dirty="0"/>
          </a:p>
          <a:p>
            <a:pPr marL="285750" indent="-285750" algn="ctr">
              <a:buFont typeface="Arial" panose="020B0604020202020204" pitchFamily="34" charset="0"/>
              <a:buChar char="•"/>
            </a:pPr>
            <a:r>
              <a:rPr lang="da-DK" sz="1400" dirty="0"/>
              <a:t> De unge har aftaler med forældrene om hvor de opholder sig, hvem de sammen med og hvornår de skal være hjemme. </a:t>
            </a:r>
          </a:p>
          <a:p>
            <a:pPr marL="285750" indent="-285750" algn="ctr">
              <a:buFont typeface="Arial" panose="020B0604020202020204" pitchFamily="34" charset="0"/>
              <a:buChar char="•"/>
            </a:pPr>
            <a:r>
              <a:rPr lang="da-DK" sz="1400" dirty="0"/>
              <a:t>De unge kender deres forældres holdning til alkohol, de får lov af forældrene og debutalderen er lavere end aldersgrænsen for køb af alkohol og flere unge end på landsplan har drukket en hel genstand. </a:t>
            </a:r>
            <a:endParaRPr lang="da-DK" dirty="0"/>
          </a:p>
          <a:p>
            <a:pPr algn="ctr"/>
            <a:endParaRPr lang="da-DK" dirty="0"/>
          </a:p>
        </p:txBody>
      </p:sp>
      <p:sp>
        <p:nvSpPr>
          <p:cNvPr id="6" name="Rektangel 5">
            <a:extLst>
              <a:ext uri="{FF2B5EF4-FFF2-40B4-BE49-F238E27FC236}">
                <a16:creationId xmlns:a16="http://schemas.microsoft.com/office/drawing/2014/main" id="{6088A6BD-C56A-A7CA-C7DB-F8815FE048EE}"/>
              </a:ext>
            </a:extLst>
          </p:cNvPr>
          <p:cNvSpPr/>
          <p:nvPr/>
        </p:nvSpPr>
        <p:spPr>
          <a:xfrm>
            <a:off x="6346134" y="2518099"/>
            <a:ext cx="5585791" cy="25011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a:p>
            <a:pPr algn="ctr"/>
            <a:endParaRPr lang="da-DK" dirty="0"/>
          </a:p>
          <a:p>
            <a:pPr algn="ctr"/>
            <a:endParaRPr lang="da-DK" dirty="0"/>
          </a:p>
          <a:p>
            <a:pPr algn="ctr"/>
            <a:r>
              <a:rPr lang="da-DK" dirty="0"/>
              <a:t>Fælles om ungelivet </a:t>
            </a:r>
          </a:p>
          <a:p>
            <a:pPr algn="ctr"/>
            <a:endParaRPr lang="da-DK" dirty="0"/>
          </a:p>
          <a:p>
            <a:pPr marL="285750" indent="-285750" algn="ctr">
              <a:buFont typeface="Arial" panose="020B0604020202020204" pitchFamily="34" charset="0"/>
              <a:buChar char="•"/>
            </a:pPr>
            <a:r>
              <a:rPr lang="da-DK" sz="1400" dirty="0"/>
              <a:t>Datahandleplaner </a:t>
            </a:r>
            <a:r>
              <a:rPr lang="da-DK" sz="1400" dirty="0" err="1"/>
              <a:t>udfra</a:t>
            </a:r>
            <a:r>
              <a:rPr lang="da-DK" sz="1400" dirty="0"/>
              <a:t> ungeprofilen</a:t>
            </a:r>
          </a:p>
          <a:p>
            <a:pPr marL="285750" indent="-285750" algn="ctr">
              <a:buFont typeface="Arial" panose="020B0604020202020204" pitchFamily="34" charset="0"/>
              <a:buChar char="•"/>
            </a:pPr>
            <a:r>
              <a:rPr lang="da-DK" sz="1400" dirty="0"/>
              <a:t>Dialog om principper i forældrebestyrelser </a:t>
            </a:r>
          </a:p>
          <a:p>
            <a:pPr marL="285750" indent="-285750" algn="ctr">
              <a:buFont typeface="Arial" panose="020B0604020202020204" pitchFamily="34" charset="0"/>
              <a:buChar char="•"/>
            </a:pPr>
            <a:r>
              <a:rPr lang="da-DK" sz="1400" dirty="0"/>
              <a:t>FOU-</a:t>
            </a:r>
            <a:r>
              <a:rPr lang="da-DK" sz="1400" dirty="0" err="1"/>
              <a:t>take</a:t>
            </a:r>
            <a:r>
              <a:rPr lang="da-DK" sz="1400" dirty="0"/>
              <a:t> over i 7 klasser på udvalgte skoler – fokus på forældreaftaler omkring alkohol.  </a:t>
            </a:r>
          </a:p>
          <a:p>
            <a:pPr marL="285750" indent="-285750" algn="ctr">
              <a:buFont typeface="Arial" panose="020B0604020202020204" pitchFamily="34" charset="0"/>
              <a:buChar char="•"/>
            </a:pPr>
            <a:r>
              <a:rPr lang="da-DK" sz="1400" dirty="0"/>
              <a:t>Forældrenetværk </a:t>
            </a:r>
          </a:p>
          <a:p>
            <a:pPr marL="285750" indent="-285750" algn="ctr">
              <a:buFont typeface="Arial" panose="020B0604020202020204" pitchFamily="34" charset="0"/>
              <a:buChar char="•"/>
            </a:pPr>
            <a:r>
              <a:rPr lang="da-DK" sz="1400" dirty="0"/>
              <a:t>….</a:t>
            </a:r>
          </a:p>
          <a:p>
            <a:pPr marL="285750" indent="-285750" algn="ctr">
              <a:buFont typeface="Arial" panose="020B0604020202020204" pitchFamily="34" charset="0"/>
              <a:buChar char="•"/>
            </a:pPr>
            <a:r>
              <a:rPr lang="da-DK" sz="1400" dirty="0"/>
              <a:t>..</a:t>
            </a:r>
          </a:p>
          <a:p>
            <a:pPr marL="285750" indent="-285750" algn="ctr">
              <a:buFont typeface="Arial" panose="020B0604020202020204" pitchFamily="34" charset="0"/>
              <a:buChar char="•"/>
            </a:pPr>
            <a:endParaRPr lang="da-DK" sz="1400" dirty="0"/>
          </a:p>
          <a:p>
            <a:pPr algn="ctr"/>
            <a:endParaRPr lang="da-DK" dirty="0"/>
          </a:p>
          <a:p>
            <a:pPr algn="ctr"/>
            <a:endParaRPr lang="da-DK" dirty="0"/>
          </a:p>
          <a:p>
            <a:pPr algn="ctr"/>
            <a:endParaRPr lang="da-DK" dirty="0"/>
          </a:p>
        </p:txBody>
      </p:sp>
      <p:sp>
        <p:nvSpPr>
          <p:cNvPr id="7" name="Tekstfelt 6">
            <a:extLst>
              <a:ext uri="{FF2B5EF4-FFF2-40B4-BE49-F238E27FC236}">
                <a16:creationId xmlns:a16="http://schemas.microsoft.com/office/drawing/2014/main" id="{5648D975-5B35-EBDA-1633-569B2CA53F9D}"/>
              </a:ext>
            </a:extLst>
          </p:cNvPr>
          <p:cNvSpPr txBox="1"/>
          <p:nvPr/>
        </p:nvSpPr>
        <p:spPr>
          <a:xfrm>
            <a:off x="1123121" y="6064486"/>
            <a:ext cx="4094922" cy="338554"/>
          </a:xfrm>
          <a:prstGeom prst="rect">
            <a:avLst/>
          </a:prstGeom>
          <a:noFill/>
        </p:spPr>
        <p:txBody>
          <a:bodyPr wrap="square" rtlCol="0">
            <a:spAutoFit/>
          </a:bodyPr>
          <a:lstStyle/>
          <a:p>
            <a:r>
              <a:rPr lang="da-DK" sz="1600" dirty="0"/>
              <a:t>Datafundament til at målrette indsatser </a:t>
            </a:r>
          </a:p>
        </p:txBody>
      </p:sp>
      <p:sp>
        <p:nvSpPr>
          <p:cNvPr id="8" name="Tekstfelt 7">
            <a:extLst>
              <a:ext uri="{FF2B5EF4-FFF2-40B4-BE49-F238E27FC236}">
                <a16:creationId xmlns:a16="http://schemas.microsoft.com/office/drawing/2014/main" id="{5CC8CF58-62BA-B491-835A-8B340C97D033}"/>
              </a:ext>
            </a:extLst>
          </p:cNvPr>
          <p:cNvSpPr txBox="1"/>
          <p:nvPr/>
        </p:nvSpPr>
        <p:spPr>
          <a:xfrm>
            <a:off x="6477003" y="5108746"/>
            <a:ext cx="5585789" cy="338554"/>
          </a:xfrm>
          <a:prstGeom prst="rect">
            <a:avLst/>
          </a:prstGeom>
          <a:noFill/>
        </p:spPr>
        <p:txBody>
          <a:bodyPr wrap="square" rtlCol="0">
            <a:spAutoFit/>
          </a:bodyPr>
          <a:lstStyle/>
          <a:p>
            <a:r>
              <a:rPr lang="da-DK" sz="1600" dirty="0"/>
              <a:t>Kulturforandring – ansvaret flyttes fra de unge til forældrene. </a:t>
            </a:r>
          </a:p>
        </p:txBody>
      </p:sp>
      <p:sp>
        <p:nvSpPr>
          <p:cNvPr id="9" name="Tekstfelt 8">
            <a:extLst>
              <a:ext uri="{FF2B5EF4-FFF2-40B4-BE49-F238E27FC236}">
                <a16:creationId xmlns:a16="http://schemas.microsoft.com/office/drawing/2014/main" id="{F9A7A066-0B17-A5CD-C44A-96809E62C383}"/>
              </a:ext>
            </a:extLst>
          </p:cNvPr>
          <p:cNvSpPr txBox="1"/>
          <p:nvPr/>
        </p:nvSpPr>
        <p:spPr>
          <a:xfrm>
            <a:off x="2216426" y="702217"/>
            <a:ext cx="3629440" cy="1600438"/>
          </a:xfrm>
          <a:prstGeom prst="rect">
            <a:avLst/>
          </a:prstGeom>
          <a:noFill/>
        </p:spPr>
        <p:txBody>
          <a:bodyPr wrap="square" rtlCol="0">
            <a:spAutoFit/>
          </a:bodyPr>
          <a:lstStyle/>
          <a:p>
            <a:pPr algn="ctr"/>
            <a:r>
              <a:rPr lang="da-DK" sz="1400" b="1" dirty="0">
                <a:solidFill>
                  <a:schemeClr val="bg1"/>
                </a:solidFill>
              </a:rPr>
              <a:t>Unge:</a:t>
            </a:r>
          </a:p>
          <a:p>
            <a:pPr marL="285750" indent="-285750">
              <a:buFont typeface="Arial" panose="020B0604020202020204" pitchFamily="34" charset="0"/>
              <a:buChar char="•"/>
            </a:pPr>
            <a:r>
              <a:rPr lang="da-DK" sz="1400" dirty="0">
                <a:solidFill>
                  <a:schemeClr val="bg1"/>
                </a:solidFill>
              </a:rPr>
              <a:t>Kontinuerlig dialog med unge og ungegrupper </a:t>
            </a:r>
          </a:p>
          <a:p>
            <a:pPr marL="285750" indent="-285750">
              <a:buFont typeface="Arial" panose="020B0604020202020204" pitchFamily="34" charset="0"/>
              <a:buChar char="•"/>
            </a:pPr>
            <a:r>
              <a:rPr lang="da-DK" sz="1400" dirty="0">
                <a:solidFill>
                  <a:schemeClr val="bg1"/>
                </a:solidFill>
              </a:rPr>
              <a:t>Ungeperspektiv på indretningen </a:t>
            </a:r>
          </a:p>
          <a:p>
            <a:pPr marL="285750" indent="-285750">
              <a:buFont typeface="Arial" panose="020B0604020202020204" pitchFamily="34" charset="0"/>
              <a:buChar char="•"/>
            </a:pPr>
            <a:r>
              <a:rPr lang="da-DK" sz="1400" dirty="0">
                <a:solidFill>
                  <a:schemeClr val="bg1"/>
                </a:solidFill>
              </a:rPr>
              <a:t>Matrikelløs klub løbende + en gang  havnefoged</a:t>
            </a:r>
          </a:p>
          <a:p>
            <a:pPr marL="285750" indent="-285750">
              <a:buFont typeface="Arial" panose="020B0604020202020204" pitchFamily="34" charset="0"/>
              <a:buChar char="•"/>
            </a:pPr>
            <a:endParaRPr lang="da-DK" sz="1400" dirty="0"/>
          </a:p>
        </p:txBody>
      </p:sp>
      <p:sp>
        <p:nvSpPr>
          <p:cNvPr id="10" name="Tekstfelt 9">
            <a:extLst>
              <a:ext uri="{FF2B5EF4-FFF2-40B4-BE49-F238E27FC236}">
                <a16:creationId xmlns:a16="http://schemas.microsoft.com/office/drawing/2014/main" id="{0E18ED2A-030D-A8A8-2334-4D8C3899F4F9}"/>
              </a:ext>
            </a:extLst>
          </p:cNvPr>
          <p:cNvSpPr txBox="1"/>
          <p:nvPr/>
        </p:nvSpPr>
        <p:spPr>
          <a:xfrm>
            <a:off x="6096000" y="724749"/>
            <a:ext cx="2938670" cy="1600438"/>
          </a:xfrm>
          <a:prstGeom prst="rect">
            <a:avLst/>
          </a:prstGeom>
          <a:noFill/>
        </p:spPr>
        <p:txBody>
          <a:bodyPr wrap="square" rtlCol="0">
            <a:spAutoFit/>
          </a:bodyPr>
          <a:lstStyle/>
          <a:p>
            <a:pPr algn="ctr"/>
            <a:r>
              <a:rPr lang="da-DK" sz="1400" b="1" dirty="0">
                <a:solidFill>
                  <a:schemeClr val="bg1"/>
                </a:solidFill>
              </a:rPr>
              <a:t>Forældre:</a:t>
            </a:r>
          </a:p>
          <a:p>
            <a:pPr marL="285750" indent="-285750">
              <a:buFont typeface="Arial" panose="020B0604020202020204" pitchFamily="34" charset="0"/>
              <a:buChar char="•"/>
            </a:pPr>
            <a:r>
              <a:rPr lang="da-DK" sz="1400" dirty="0">
                <a:solidFill>
                  <a:schemeClr val="bg1"/>
                </a:solidFill>
              </a:rPr>
              <a:t>Forældremøde i feb. </a:t>
            </a:r>
          </a:p>
          <a:p>
            <a:pPr marL="285750" indent="-285750">
              <a:buFont typeface="Arial" panose="020B0604020202020204" pitchFamily="34" charset="0"/>
              <a:buChar char="•"/>
            </a:pPr>
            <a:r>
              <a:rPr lang="da-DK" sz="1400" dirty="0">
                <a:solidFill>
                  <a:schemeClr val="bg1"/>
                </a:solidFill>
              </a:rPr>
              <a:t>Forældremobilisering indretning</a:t>
            </a:r>
          </a:p>
          <a:p>
            <a:pPr marL="285750" indent="-285750">
              <a:buFont typeface="Arial" panose="020B0604020202020204" pitchFamily="34" charset="0"/>
              <a:buChar char="•"/>
            </a:pPr>
            <a:r>
              <a:rPr lang="da-DK" sz="1400" dirty="0">
                <a:solidFill>
                  <a:schemeClr val="bg1"/>
                </a:solidFill>
              </a:rPr>
              <a:t>Informationsbrev(e) – 6 – 9 klasse</a:t>
            </a:r>
          </a:p>
          <a:p>
            <a:pPr marL="285750" indent="-285750">
              <a:buFont typeface="Arial" panose="020B0604020202020204" pitchFamily="34" charset="0"/>
              <a:buChar char="•"/>
            </a:pPr>
            <a:r>
              <a:rPr lang="da-DK" sz="1400" dirty="0">
                <a:solidFill>
                  <a:schemeClr val="bg1"/>
                </a:solidFill>
              </a:rPr>
              <a:t>Knallertundervisning </a:t>
            </a:r>
          </a:p>
          <a:p>
            <a:pPr marL="285750" indent="-285750">
              <a:buFont typeface="Arial" panose="020B0604020202020204" pitchFamily="34" charset="0"/>
              <a:buChar char="•"/>
            </a:pPr>
            <a:endParaRPr lang="da-DK" sz="1400" dirty="0">
              <a:solidFill>
                <a:schemeClr val="bg1"/>
              </a:solidFill>
            </a:endParaRPr>
          </a:p>
          <a:p>
            <a:pPr marL="285750" indent="-285750">
              <a:buFont typeface="Arial" panose="020B0604020202020204" pitchFamily="34" charset="0"/>
              <a:buChar char="•"/>
            </a:pPr>
            <a:endParaRPr lang="da-DK" sz="1400" dirty="0">
              <a:solidFill>
                <a:schemeClr val="bg1"/>
              </a:solidFill>
            </a:endParaRPr>
          </a:p>
        </p:txBody>
      </p:sp>
    </p:spTree>
    <p:extLst>
      <p:ext uri="{BB962C8B-B14F-4D97-AF65-F5344CB8AC3E}">
        <p14:creationId xmlns:p14="http://schemas.microsoft.com/office/powerpoint/2010/main" val="165229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78147-C161-CE2D-0A9B-850AE92D6FAF}"/>
            </a:ext>
          </a:extLst>
        </p:cNvPr>
        <p:cNvGrpSpPr/>
        <p:nvPr/>
      </p:nvGrpSpPr>
      <p:grpSpPr>
        <a:xfrm>
          <a:off x="0" y="0"/>
          <a:ext cx="0" cy="0"/>
          <a:chOff x="0" y="0"/>
          <a:chExt cx="0" cy="0"/>
        </a:xfrm>
      </p:grpSpPr>
      <p:pic>
        <p:nvPicPr>
          <p:cNvPr id="4" name="Billede 3">
            <a:extLst>
              <a:ext uri="{FF2B5EF4-FFF2-40B4-BE49-F238E27FC236}">
                <a16:creationId xmlns:a16="http://schemas.microsoft.com/office/drawing/2014/main" id="{696DE845-9A52-5ACA-C058-C5D0F78D7987}"/>
              </a:ext>
            </a:extLst>
          </p:cNvPr>
          <p:cNvPicPr>
            <a:picLocks noChangeAspect="1"/>
          </p:cNvPicPr>
          <p:nvPr/>
        </p:nvPicPr>
        <p:blipFill>
          <a:blip r:embed="rId2"/>
          <a:srcRect t="12791"/>
          <a:stretch/>
        </p:blipFill>
        <p:spPr>
          <a:xfrm>
            <a:off x="0" y="0"/>
            <a:ext cx="12191980" cy="6857990"/>
          </a:xfrm>
          <a:prstGeom prst="rect">
            <a:avLst/>
          </a:prstGeom>
          <a:noFill/>
        </p:spPr>
      </p:pic>
      <p:sp>
        <p:nvSpPr>
          <p:cNvPr id="5" name="Titel 1">
            <a:extLst>
              <a:ext uri="{FF2B5EF4-FFF2-40B4-BE49-F238E27FC236}">
                <a16:creationId xmlns:a16="http://schemas.microsoft.com/office/drawing/2014/main" id="{0F67B4B6-76E8-4897-F0B7-06F6D84122C5}"/>
              </a:ext>
            </a:extLst>
          </p:cNvPr>
          <p:cNvSpPr>
            <a:spLocks noGrp="1"/>
          </p:cNvSpPr>
          <p:nvPr>
            <p:ph type="title"/>
          </p:nvPr>
        </p:nvSpPr>
        <p:spPr>
          <a:xfrm>
            <a:off x="137445" y="382217"/>
            <a:ext cx="10515600" cy="1325563"/>
          </a:xfrm>
        </p:spPr>
        <p:txBody>
          <a:bodyPr>
            <a:normAutofit fontScale="90000"/>
          </a:bodyPr>
          <a:lstStyle/>
          <a:p>
            <a:r>
              <a:rPr lang="da-DK" sz="4800" b="1" i="0" u="none" strike="noStrike" baseline="0" dirty="0">
                <a:solidFill>
                  <a:schemeClr val="bg1"/>
                </a:solidFill>
                <a:latin typeface="Montserrat ExtraBold" panose="020F0502020204030204" pitchFamily="2" charset="0"/>
              </a:rPr>
              <a:t>Tak for i dag og </a:t>
            </a:r>
            <a:br>
              <a:rPr lang="da-DK" sz="4800" b="1" i="0" u="none" strike="noStrike" baseline="0" dirty="0">
                <a:solidFill>
                  <a:schemeClr val="bg1"/>
                </a:solidFill>
                <a:latin typeface="Montserrat ExtraBold" panose="020F0502020204030204" pitchFamily="2" charset="0"/>
              </a:rPr>
            </a:br>
            <a:r>
              <a:rPr lang="da-DK" sz="4800" b="1" i="0" u="none" strike="noStrike" baseline="0" dirty="0">
                <a:solidFill>
                  <a:schemeClr val="bg1"/>
                </a:solidFill>
                <a:latin typeface="Montserrat ExtraBold" panose="020F0502020204030204" pitchFamily="2" charset="0"/>
              </a:rPr>
              <a:t>besigtigelse</a:t>
            </a:r>
            <a:endParaRPr lang="da-DK" sz="9600" dirty="0">
              <a:solidFill>
                <a:schemeClr val="bg1"/>
              </a:solidFill>
            </a:endParaRPr>
          </a:p>
        </p:txBody>
      </p:sp>
    </p:spTree>
    <p:extLst>
      <p:ext uri="{BB962C8B-B14F-4D97-AF65-F5344CB8AC3E}">
        <p14:creationId xmlns:p14="http://schemas.microsoft.com/office/powerpoint/2010/main" val="2420468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338783C-A2CC-D1CF-32C2-E48776C2920F}"/>
              </a:ext>
            </a:extLst>
          </p:cNvPr>
          <p:cNvSpPr txBox="1">
            <a:spLocks/>
          </p:cNvSpPr>
          <p:nvPr/>
        </p:nvSpPr>
        <p:spPr>
          <a:xfrm>
            <a:off x="91210" y="835165"/>
            <a:ext cx="8343900" cy="57571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b="1" dirty="0">
                <a:solidFill>
                  <a:srgbClr val="000000"/>
                </a:solidFill>
                <a:latin typeface="Poppins" panose="00000500000000000000" pitchFamily="2" charset="0"/>
              </a:rPr>
              <a:t>Program</a:t>
            </a:r>
            <a:r>
              <a:rPr lang="da-DK" sz="1800" b="1" dirty="0">
                <a:solidFill>
                  <a:srgbClr val="000000"/>
                </a:solidFill>
                <a:latin typeface="Poppins" panose="00000500000000000000" pitchFamily="2" charset="0"/>
              </a:rPr>
              <a:t> </a:t>
            </a:r>
            <a:br>
              <a:rPr lang="da-DK" sz="1800" b="1" dirty="0">
                <a:solidFill>
                  <a:srgbClr val="000000"/>
                </a:solidFill>
                <a:latin typeface="Poppins" panose="00000500000000000000" pitchFamily="2" charset="0"/>
              </a:rPr>
            </a:br>
            <a:endParaRPr lang="da-DK" sz="1800" b="1" dirty="0">
              <a:latin typeface="Poppins" panose="00000500000000000000" pitchFamily="2" charset="0"/>
            </a:endParaRPr>
          </a:p>
          <a:p>
            <a:pPr marL="285750" indent="-285750"/>
            <a:r>
              <a:rPr lang="da-DK" sz="2400" dirty="0"/>
              <a:t>Lemvig Kommune </a:t>
            </a:r>
            <a:r>
              <a:rPr lang="da-DK" sz="2400" dirty="0" err="1"/>
              <a:t>præstenter</a:t>
            </a:r>
            <a:r>
              <a:rPr lang="da-DK" sz="2400" dirty="0"/>
              <a:t> </a:t>
            </a:r>
            <a:r>
              <a:rPr lang="da-DK" sz="2400" dirty="0" err="1"/>
              <a:t>ideér</a:t>
            </a:r>
            <a:r>
              <a:rPr lang="da-DK" sz="2400" dirty="0"/>
              <a:t> og planer for konkret område ved </a:t>
            </a:r>
            <a:r>
              <a:rPr lang="da-DK" sz="2400" dirty="0" err="1"/>
              <a:t>Østhavnen</a:t>
            </a:r>
            <a:r>
              <a:rPr lang="da-DK" sz="2400" dirty="0"/>
              <a:t>.</a:t>
            </a:r>
          </a:p>
          <a:p>
            <a:pPr marL="285750" indent="-285750"/>
            <a:r>
              <a:rPr lang="da-DK" sz="2400" dirty="0"/>
              <a:t>Perspektiver og drøftelser med udgangspunkt i forslaget.</a:t>
            </a:r>
          </a:p>
          <a:p>
            <a:pPr marL="285750" indent="-285750"/>
            <a:r>
              <a:rPr lang="da-DK" sz="2400" dirty="0"/>
              <a:t>Nyt fra Lokalrådet.</a:t>
            </a:r>
          </a:p>
          <a:p>
            <a:pPr marL="342900" indent="-342900"/>
            <a:r>
              <a:rPr lang="da-DK" sz="2400" dirty="0"/>
              <a:t>Nyt fra SSP.</a:t>
            </a:r>
          </a:p>
          <a:p>
            <a:pPr marL="342900" indent="-342900"/>
            <a:r>
              <a:rPr lang="da-DK" sz="2400" dirty="0"/>
              <a:t>Fælles besigtigelse af </a:t>
            </a:r>
            <a:r>
              <a:rPr lang="da-DK" sz="2400" dirty="0" err="1"/>
              <a:t>Østhavnen</a:t>
            </a:r>
            <a:r>
              <a:rPr lang="da-DK" sz="2400" dirty="0"/>
              <a:t>.</a:t>
            </a:r>
          </a:p>
          <a:p>
            <a:pPr marL="342900" indent="-342900"/>
            <a:r>
              <a:rPr lang="da-DK" sz="2400" dirty="0"/>
              <a:t>Tak for i dag. </a:t>
            </a:r>
          </a:p>
        </p:txBody>
      </p:sp>
      <p:pic>
        <p:nvPicPr>
          <p:cNvPr id="5" name="Billede 4">
            <a:extLst>
              <a:ext uri="{FF2B5EF4-FFF2-40B4-BE49-F238E27FC236}">
                <a16:creationId xmlns:a16="http://schemas.microsoft.com/office/drawing/2014/main" id="{94CBDC07-17F2-79D0-6485-FFAC1FE6D0C9}"/>
              </a:ext>
            </a:extLst>
          </p:cNvPr>
          <p:cNvPicPr>
            <a:picLocks noChangeAspect="1"/>
          </p:cNvPicPr>
          <p:nvPr/>
        </p:nvPicPr>
        <p:blipFill>
          <a:blip r:embed="rId2"/>
          <a:stretch>
            <a:fillRect/>
          </a:stretch>
        </p:blipFill>
        <p:spPr>
          <a:xfrm rot="539464">
            <a:off x="7486651" y="543236"/>
            <a:ext cx="4000499" cy="5697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823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kort, luft, Luftfotografering, Byplanlægning&#10;&#10;Automatisk genereret beskrivelse">
            <a:extLst>
              <a:ext uri="{FF2B5EF4-FFF2-40B4-BE49-F238E27FC236}">
                <a16:creationId xmlns:a16="http://schemas.microsoft.com/office/drawing/2014/main" id="{2881F759-351A-97D0-C00D-539F3BE386CC}"/>
              </a:ext>
            </a:extLst>
          </p:cNvPr>
          <p:cNvPicPr>
            <a:picLocks noChangeAspect="1"/>
          </p:cNvPicPr>
          <p:nvPr/>
        </p:nvPicPr>
        <p:blipFill>
          <a:blip r:embed="rId2"/>
          <a:stretch>
            <a:fillRect/>
          </a:stretch>
        </p:blipFill>
        <p:spPr>
          <a:xfrm>
            <a:off x="2349322" y="1837747"/>
            <a:ext cx="2736529" cy="3439103"/>
          </a:xfrm>
          <a:prstGeom prst="rect">
            <a:avLst/>
          </a:prstGeom>
        </p:spPr>
      </p:pic>
      <p:pic>
        <p:nvPicPr>
          <p:cNvPr id="4" name="Billede 3" descr="Et billede, der indeholder kort, tekst, atlas&#10;&#10;Automatisk genereret beskrivelse">
            <a:extLst>
              <a:ext uri="{FF2B5EF4-FFF2-40B4-BE49-F238E27FC236}">
                <a16:creationId xmlns:a16="http://schemas.microsoft.com/office/drawing/2014/main" id="{BE93E889-085B-F16D-AD7B-B5E5BAAB5488}"/>
              </a:ext>
            </a:extLst>
          </p:cNvPr>
          <p:cNvPicPr>
            <a:picLocks noChangeAspect="1"/>
          </p:cNvPicPr>
          <p:nvPr/>
        </p:nvPicPr>
        <p:blipFill>
          <a:blip r:embed="rId3"/>
          <a:stretch>
            <a:fillRect/>
          </a:stretch>
        </p:blipFill>
        <p:spPr>
          <a:xfrm>
            <a:off x="139174" y="1859177"/>
            <a:ext cx="2143473" cy="3439103"/>
          </a:xfrm>
          <a:prstGeom prst="rect">
            <a:avLst/>
          </a:prstGeom>
        </p:spPr>
      </p:pic>
      <p:pic>
        <p:nvPicPr>
          <p:cNvPr id="5" name="Billede 4" descr="Et billede, der indeholder design&#10;&#10;Automatisk genereret beskrivelse med lav tillid">
            <a:extLst>
              <a:ext uri="{FF2B5EF4-FFF2-40B4-BE49-F238E27FC236}">
                <a16:creationId xmlns:a16="http://schemas.microsoft.com/office/drawing/2014/main" id="{738266A8-4703-64B6-7008-D6EE798D4EB2}"/>
              </a:ext>
            </a:extLst>
          </p:cNvPr>
          <p:cNvPicPr>
            <a:picLocks noChangeAspect="1"/>
          </p:cNvPicPr>
          <p:nvPr/>
        </p:nvPicPr>
        <p:blipFill>
          <a:blip r:embed="rId4"/>
          <a:stretch>
            <a:fillRect/>
          </a:stretch>
        </p:blipFill>
        <p:spPr>
          <a:xfrm>
            <a:off x="5219201" y="1880608"/>
            <a:ext cx="6808487" cy="3396242"/>
          </a:xfrm>
          <a:prstGeom prst="rect">
            <a:avLst/>
          </a:prstGeom>
        </p:spPr>
      </p:pic>
      <p:sp>
        <p:nvSpPr>
          <p:cNvPr id="6" name="Tekstfelt 5">
            <a:extLst>
              <a:ext uri="{FF2B5EF4-FFF2-40B4-BE49-F238E27FC236}">
                <a16:creationId xmlns:a16="http://schemas.microsoft.com/office/drawing/2014/main" id="{FB6A6E54-B2FE-69C1-80FB-5B937ECFE3C2}"/>
              </a:ext>
            </a:extLst>
          </p:cNvPr>
          <p:cNvSpPr txBox="1"/>
          <p:nvPr/>
        </p:nvSpPr>
        <p:spPr>
          <a:xfrm>
            <a:off x="723900" y="343585"/>
            <a:ext cx="11096625" cy="1077218"/>
          </a:xfrm>
          <a:prstGeom prst="rect">
            <a:avLst/>
          </a:prstGeom>
          <a:noFill/>
        </p:spPr>
        <p:txBody>
          <a:bodyPr wrap="square">
            <a:spAutoFit/>
          </a:bodyPr>
          <a:lstStyle/>
          <a:p>
            <a:pPr algn="ctr"/>
            <a:r>
              <a:rPr lang="da-DK" sz="3200" b="1" dirty="0">
                <a:latin typeface="Times New Roman" panose="02020603050405020304" pitchFamily="18" charset="0"/>
                <a:ea typeface="Calibri" panose="020F0502020204030204" pitchFamily="34" charset="0"/>
              </a:rPr>
              <a:t>K</a:t>
            </a:r>
            <a:r>
              <a:rPr lang="da-DK" sz="3200" b="1" dirty="0">
                <a:effectLst/>
                <a:latin typeface="Times New Roman" panose="02020603050405020304" pitchFamily="18" charset="0"/>
                <a:ea typeface="Calibri" panose="020F0502020204030204" pitchFamily="34" charset="0"/>
              </a:rPr>
              <a:t>lima-demohuse på havnen i Lemvig i henhold til projektet RESIST </a:t>
            </a:r>
            <a:endParaRPr lang="da-DK" sz="3200" dirty="0"/>
          </a:p>
        </p:txBody>
      </p:sp>
    </p:spTree>
    <p:extLst>
      <p:ext uri="{BB962C8B-B14F-4D97-AF65-F5344CB8AC3E}">
        <p14:creationId xmlns:p14="http://schemas.microsoft.com/office/powerpoint/2010/main" val="3045873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AAF64-0ED3-D8E8-5316-65B35C67E4A4}"/>
              </a:ext>
            </a:extLst>
          </p:cNvPr>
          <p:cNvSpPr>
            <a:spLocks noGrp="1"/>
          </p:cNvSpPr>
          <p:nvPr>
            <p:ph type="title"/>
          </p:nvPr>
        </p:nvSpPr>
        <p:spPr>
          <a:xfrm>
            <a:off x="97819" y="1090901"/>
            <a:ext cx="2743200" cy="1092958"/>
          </a:xfrm>
        </p:spPr>
        <p:txBody>
          <a:bodyPr>
            <a:noAutofit/>
          </a:bodyPr>
          <a:lstStyle/>
          <a:p>
            <a:r>
              <a:rPr lang="da-DK" sz="2800" b="1" dirty="0" err="1">
                <a:latin typeface="Montserrat ExtraBold" panose="020F0502020204030204" pitchFamily="2" charset="0"/>
              </a:rPr>
              <a:t>Ideér</a:t>
            </a:r>
            <a:r>
              <a:rPr lang="da-DK" sz="2800" b="1" dirty="0">
                <a:latin typeface="Montserrat ExtraBold" panose="020F0502020204030204" pitchFamily="2" charset="0"/>
              </a:rPr>
              <a:t> og planer for området ved </a:t>
            </a:r>
            <a:r>
              <a:rPr lang="da-DK" sz="2800" b="1" dirty="0" err="1">
                <a:latin typeface="Montserrat ExtraBold" panose="020F0502020204030204" pitchFamily="2" charset="0"/>
              </a:rPr>
              <a:t>Østhavnen</a:t>
            </a:r>
            <a:endParaRPr lang="da-DK" sz="2800" dirty="0"/>
          </a:p>
        </p:txBody>
      </p:sp>
      <p:pic>
        <p:nvPicPr>
          <p:cNvPr id="7" name="Billede 6">
            <a:extLst>
              <a:ext uri="{FF2B5EF4-FFF2-40B4-BE49-F238E27FC236}">
                <a16:creationId xmlns:a16="http://schemas.microsoft.com/office/drawing/2014/main" id="{1011824C-BA86-D11A-54D0-700F8F70969E}"/>
              </a:ext>
            </a:extLst>
          </p:cNvPr>
          <p:cNvPicPr>
            <a:picLocks noChangeAspect="1"/>
          </p:cNvPicPr>
          <p:nvPr/>
        </p:nvPicPr>
        <p:blipFill>
          <a:blip r:embed="rId2"/>
          <a:stretch>
            <a:fillRect/>
          </a:stretch>
        </p:blipFill>
        <p:spPr>
          <a:xfrm>
            <a:off x="2913324" y="0"/>
            <a:ext cx="10143269" cy="6858000"/>
          </a:xfrm>
          <a:prstGeom prst="rect">
            <a:avLst/>
          </a:prstGeom>
        </p:spPr>
      </p:pic>
    </p:spTree>
    <p:extLst>
      <p:ext uri="{BB962C8B-B14F-4D97-AF65-F5344CB8AC3E}">
        <p14:creationId xmlns:p14="http://schemas.microsoft.com/office/powerpoint/2010/main" val="237622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1CFD13FB-FC6F-6C79-F9F5-E058A9C00F32}"/>
              </a:ext>
            </a:extLst>
          </p:cNvPr>
          <p:cNvSpPr txBox="1"/>
          <p:nvPr/>
        </p:nvSpPr>
        <p:spPr>
          <a:xfrm>
            <a:off x="247650" y="426865"/>
            <a:ext cx="6096000" cy="2927212"/>
          </a:xfrm>
          <a:prstGeom prst="rect">
            <a:avLst/>
          </a:prstGeom>
          <a:noFill/>
        </p:spPr>
        <p:txBody>
          <a:bodyPr wrap="square">
            <a:spAutoFit/>
          </a:bodyPr>
          <a:lstStyle/>
          <a:p>
            <a:pPr>
              <a:lnSpc>
                <a:spcPct val="115000"/>
              </a:lnSpc>
              <a:spcAft>
                <a:spcPts val="1000"/>
              </a:spcAft>
            </a:pPr>
            <a:r>
              <a:rPr lang="da-DK" sz="2800" b="1" dirty="0">
                <a:effectLst/>
                <a:latin typeface="Calibri" panose="020F0502020204030204" pitchFamily="34" charset="0"/>
                <a:ea typeface="Calibri" panose="020F0502020204030204" pitchFamily="34" charset="0"/>
                <a:cs typeface="Times New Roman" panose="02020603050405020304" pitchFamily="18" charset="0"/>
              </a:rPr>
              <a:t>Et område for alle - prøvehandling</a:t>
            </a:r>
          </a:p>
          <a:p>
            <a:pPr>
              <a:lnSpc>
                <a:spcPct val="115000"/>
              </a:lnSpc>
              <a:spcAft>
                <a:spcPts val="10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Det markerede areal på billedet danner grundlag for et prøveområde, hvor der tages højde for styring af lyd, adgangsforhold, samt flytning af de unge væk fra Klimatorium. Området er ca. 50m2, og designplanen tager udgangspunkt i bølgens træopbygning, hvor lounge områdets siddepladser også bliver i Thermo-</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wood</a:t>
            </a:r>
            <a:r>
              <a:rPr lang="da-DK" sz="1800" dirty="0">
                <a:effectLst/>
                <a:latin typeface="Calibri" panose="020F0502020204030204" pitchFamily="34" charset="0"/>
                <a:ea typeface="Calibri" panose="020F0502020204030204" pitchFamily="34" charset="0"/>
                <a:cs typeface="Times New Roman" panose="02020603050405020304" pitchFamily="18" charset="0"/>
              </a:rPr>
              <a:t>, mens indramningen bliver i sorte lameller for at snakke sammen med Klimatoriums første sal.</a:t>
            </a:r>
          </a:p>
        </p:txBody>
      </p:sp>
      <p:pic>
        <p:nvPicPr>
          <p:cNvPr id="4" name="Billede 3" descr="Et billede, der indeholder skærmbillede, hus, bygning, lufthavn&#10;&#10;Indhold genereret af kunstig intelligens kan være forkert.">
            <a:extLst>
              <a:ext uri="{FF2B5EF4-FFF2-40B4-BE49-F238E27FC236}">
                <a16:creationId xmlns:a16="http://schemas.microsoft.com/office/drawing/2014/main" id="{659C9C14-A01A-D7A2-B9D3-8455C0B74E4D}"/>
              </a:ext>
            </a:extLst>
          </p:cNvPr>
          <p:cNvPicPr>
            <a:picLocks noChangeAspect="1"/>
          </p:cNvPicPr>
          <p:nvPr/>
        </p:nvPicPr>
        <p:blipFill>
          <a:blip r:embed="rId2"/>
          <a:stretch>
            <a:fillRect/>
          </a:stretch>
        </p:blipFill>
        <p:spPr>
          <a:xfrm>
            <a:off x="6607810" y="426865"/>
            <a:ext cx="4860083" cy="2575270"/>
          </a:xfrm>
          <a:prstGeom prst="rect">
            <a:avLst/>
          </a:prstGeom>
        </p:spPr>
      </p:pic>
      <p:sp>
        <p:nvSpPr>
          <p:cNvPr id="6" name="Tekstfelt 5">
            <a:extLst>
              <a:ext uri="{FF2B5EF4-FFF2-40B4-BE49-F238E27FC236}">
                <a16:creationId xmlns:a16="http://schemas.microsoft.com/office/drawing/2014/main" id="{6524AD82-F478-3BB6-7665-AEA857742693}"/>
              </a:ext>
            </a:extLst>
          </p:cNvPr>
          <p:cNvSpPr txBox="1"/>
          <p:nvPr/>
        </p:nvSpPr>
        <p:spPr>
          <a:xfrm>
            <a:off x="247650" y="3352935"/>
            <a:ext cx="11534568" cy="646331"/>
          </a:xfrm>
          <a:prstGeom prst="rect">
            <a:avLst/>
          </a:prstGeom>
          <a:noFill/>
        </p:spPr>
        <p:txBody>
          <a:bodyPr wrap="square">
            <a:spAutoFit/>
          </a:bodyPr>
          <a:lstStyle/>
          <a:p>
            <a:r>
              <a:rPr lang="da-DK" sz="1800" dirty="0">
                <a:effectLst/>
                <a:latin typeface="Calibri" panose="020F0502020204030204" pitchFamily="34" charset="0"/>
                <a:ea typeface="Calibri" panose="020F0502020204030204" pitchFamily="34" charset="0"/>
                <a:cs typeface="Times New Roman" panose="02020603050405020304" pitchFamily="18" charset="0"/>
              </a:rPr>
              <a:t>Der bliver i opbygningen lavet en hub løsning til musikafspillere, hvor der er mulighed for strøm og opladning af enheder(markeret med rødt). Da denne kasse er integreret ind i hele anlægget, kan vi retningsbestemme lyden.</a:t>
            </a:r>
            <a:endParaRPr lang="da-DK" dirty="0"/>
          </a:p>
        </p:txBody>
      </p:sp>
      <p:pic>
        <p:nvPicPr>
          <p:cNvPr id="8" name="Billede 7" descr="Fleksibel afspærring eller opbevaring med betonklodser">
            <a:extLst>
              <a:ext uri="{FF2B5EF4-FFF2-40B4-BE49-F238E27FC236}">
                <a16:creationId xmlns:a16="http://schemas.microsoft.com/office/drawing/2014/main" id="{7CE367C6-1F8C-2B8D-E804-688CDFFF4B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2346" y="4278045"/>
            <a:ext cx="4451010" cy="1990440"/>
          </a:xfrm>
          <a:prstGeom prst="rect">
            <a:avLst/>
          </a:prstGeom>
          <a:noFill/>
          <a:ln>
            <a:noFill/>
          </a:ln>
        </p:spPr>
      </p:pic>
      <p:sp>
        <p:nvSpPr>
          <p:cNvPr id="5" name="Tekstfelt 4">
            <a:extLst>
              <a:ext uri="{FF2B5EF4-FFF2-40B4-BE49-F238E27FC236}">
                <a16:creationId xmlns:a16="http://schemas.microsoft.com/office/drawing/2014/main" id="{96192717-D009-DF80-4864-BC550E8CEEA9}"/>
              </a:ext>
            </a:extLst>
          </p:cNvPr>
          <p:cNvSpPr txBox="1"/>
          <p:nvPr/>
        </p:nvSpPr>
        <p:spPr>
          <a:xfrm>
            <a:off x="3101866" y="3244334"/>
            <a:ext cx="6314088" cy="369332"/>
          </a:xfrm>
          <a:prstGeom prst="rect">
            <a:avLst/>
          </a:prstGeom>
          <a:noFill/>
        </p:spPr>
        <p:txBody>
          <a:bodyPr wrap="square">
            <a:spAutoFit/>
          </a:bodyPr>
          <a:lstStyle/>
          <a:p>
            <a:endParaRPr lang="da-DK" dirty="0"/>
          </a:p>
        </p:txBody>
      </p:sp>
      <p:sp>
        <p:nvSpPr>
          <p:cNvPr id="11" name="Tekstfelt 10">
            <a:extLst>
              <a:ext uri="{FF2B5EF4-FFF2-40B4-BE49-F238E27FC236}">
                <a16:creationId xmlns:a16="http://schemas.microsoft.com/office/drawing/2014/main" id="{40E16141-5242-3C75-B769-133F8DD31AF4}"/>
              </a:ext>
            </a:extLst>
          </p:cNvPr>
          <p:cNvSpPr txBox="1"/>
          <p:nvPr/>
        </p:nvSpPr>
        <p:spPr>
          <a:xfrm>
            <a:off x="3101866" y="3244334"/>
            <a:ext cx="6314088" cy="369332"/>
          </a:xfrm>
          <a:prstGeom prst="rect">
            <a:avLst/>
          </a:prstGeom>
          <a:noFill/>
        </p:spPr>
        <p:txBody>
          <a:bodyPr wrap="square">
            <a:spAutoFit/>
          </a:bodyPr>
          <a:lstStyle/>
          <a:p>
            <a:endParaRPr lang="da-DK" dirty="0"/>
          </a:p>
        </p:txBody>
      </p:sp>
      <p:sp>
        <p:nvSpPr>
          <p:cNvPr id="13" name="Tekstfelt 12">
            <a:extLst>
              <a:ext uri="{FF2B5EF4-FFF2-40B4-BE49-F238E27FC236}">
                <a16:creationId xmlns:a16="http://schemas.microsoft.com/office/drawing/2014/main" id="{9FB12B7C-A4F2-15CA-D0A4-3ED8E8EC36CE}"/>
              </a:ext>
            </a:extLst>
          </p:cNvPr>
          <p:cNvSpPr txBox="1"/>
          <p:nvPr/>
        </p:nvSpPr>
        <p:spPr>
          <a:xfrm>
            <a:off x="152400" y="5345680"/>
            <a:ext cx="6286500" cy="369332"/>
          </a:xfrm>
          <a:prstGeom prst="rect">
            <a:avLst/>
          </a:prstGeom>
          <a:noFill/>
        </p:spPr>
        <p:txBody>
          <a:bodyPr wrap="square">
            <a:spAutoFit/>
          </a:bodyPr>
          <a:lstStyle/>
          <a:p>
            <a:endParaRPr lang="da-DK" dirty="0"/>
          </a:p>
        </p:txBody>
      </p:sp>
      <p:pic>
        <p:nvPicPr>
          <p:cNvPr id="15" name="Billede 14">
            <a:extLst>
              <a:ext uri="{FF2B5EF4-FFF2-40B4-BE49-F238E27FC236}">
                <a16:creationId xmlns:a16="http://schemas.microsoft.com/office/drawing/2014/main" id="{745B04DF-6285-ED03-3670-B04D800007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534" y="4278045"/>
            <a:ext cx="5104311" cy="1616365"/>
          </a:xfrm>
          <a:prstGeom prst="rect">
            <a:avLst/>
          </a:prstGeom>
          <a:noFill/>
          <a:ln>
            <a:noFill/>
          </a:ln>
        </p:spPr>
      </p:pic>
    </p:spTree>
    <p:extLst>
      <p:ext uri="{BB962C8B-B14F-4D97-AF65-F5344CB8AC3E}">
        <p14:creationId xmlns:p14="http://schemas.microsoft.com/office/powerpoint/2010/main" val="420920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sky, udendørs, tekst, skærmbillede&#10;&#10;Indhold genereret af kunstig intelligens kan være forkert.">
            <a:extLst>
              <a:ext uri="{FF2B5EF4-FFF2-40B4-BE49-F238E27FC236}">
                <a16:creationId xmlns:a16="http://schemas.microsoft.com/office/drawing/2014/main" id="{3FB48AC3-276A-7985-BB39-179A689B9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31" y="322487"/>
            <a:ext cx="11652738" cy="5803766"/>
          </a:xfrm>
          <a:prstGeom prst="rect">
            <a:avLst/>
          </a:prstGeom>
        </p:spPr>
      </p:pic>
    </p:spTree>
    <p:extLst>
      <p:ext uri="{BB962C8B-B14F-4D97-AF65-F5344CB8AC3E}">
        <p14:creationId xmlns:p14="http://schemas.microsoft.com/office/powerpoint/2010/main" val="250739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D85A1277-2093-7554-8D7E-DBA2EDC50298}"/>
              </a:ext>
            </a:extLst>
          </p:cNvPr>
          <p:cNvGraphicFramePr>
            <a:graphicFrameLocks noChangeAspect="1"/>
          </p:cNvGraphicFramePr>
          <p:nvPr>
            <p:extLst>
              <p:ext uri="{D42A27DB-BD31-4B8C-83A1-F6EECF244321}">
                <p14:modId xmlns:p14="http://schemas.microsoft.com/office/powerpoint/2010/main" val="4233287424"/>
              </p:ext>
            </p:extLst>
          </p:nvPr>
        </p:nvGraphicFramePr>
        <p:xfrm>
          <a:off x="1623891" y="0"/>
          <a:ext cx="8786202" cy="6208777"/>
        </p:xfrm>
        <a:graphic>
          <a:graphicData uri="http://schemas.openxmlformats.org/presentationml/2006/ole">
            <mc:AlternateContent xmlns:mc="http://schemas.openxmlformats.org/markup-compatibility/2006">
              <mc:Choice xmlns:v="urn:schemas-microsoft-com:vml" Requires="v">
                <p:oleObj name="Acrobat Document" r:id="rId2" imgW="8019872" imgH="5667346" progId="AcroExch.Document.DC">
                  <p:embed/>
                </p:oleObj>
              </mc:Choice>
              <mc:Fallback>
                <p:oleObj name="Acrobat Document" r:id="rId2" imgW="8019872" imgH="5667346" progId="AcroExch.Document.DC">
                  <p:embed/>
                  <p:pic>
                    <p:nvPicPr>
                      <p:cNvPr id="0" name=""/>
                      <p:cNvPicPr/>
                      <p:nvPr/>
                    </p:nvPicPr>
                    <p:blipFill>
                      <a:blip r:embed="rId3"/>
                      <a:stretch>
                        <a:fillRect/>
                      </a:stretch>
                    </p:blipFill>
                    <p:spPr>
                      <a:xfrm>
                        <a:off x="1623891" y="0"/>
                        <a:ext cx="8786202" cy="6208777"/>
                      </a:xfrm>
                      <a:prstGeom prst="rect">
                        <a:avLst/>
                      </a:prstGeom>
                    </p:spPr>
                  </p:pic>
                </p:oleObj>
              </mc:Fallback>
            </mc:AlternateContent>
          </a:graphicData>
        </a:graphic>
      </p:graphicFrame>
    </p:spTree>
    <p:extLst>
      <p:ext uri="{BB962C8B-B14F-4D97-AF65-F5344CB8AC3E}">
        <p14:creationId xmlns:p14="http://schemas.microsoft.com/office/powerpoint/2010/main" val="95354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9EB79-721B-7E7E-3B57-21B6FDBCEFE6}"/>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467C34FB-F936-71BC-536C-B6CF42FF418A}"/>
              </a:ext>
            </a:extLst>
          </p:cNvPr>
          <p:cNvSpPr txBox="1"/>
          <p:nvPr/>
        </p:nvSpPr>
        <p:spPr>
          <a:xfrm>
            <a:off x="247650" y="339380"/>
            <a:ext cx="6096000" cy="3562835"/>
          </a:xfrm>
          <a:prstGeom prst="rect">
            <a:avLst/>
          </a:prstGeom>
          <a:noFill/>
        </p:spPr>
        <p:txBody>
          <a:bodyPr wrap="square">
            <a:spAutoFit/>
          </a:bodyPr>
          <a:lstStyle/>
          <a:p>
            <a:pPr>
              <a:lnSpc>
                <a:spcPct val="115000"/>
              </a:lnSpc>
              <a:spcAft>
                <a:spcPts val="10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Perspektiver og drøftelser</a:t>
            </a:r>
            <a:r>
              <a:rPr lang="da-DK" sz="2800" dirty="0">
                <a:latin typeface="Calibri" panose="020F0502020204030204" pitchFamily="34" charset="0"/>
                <a:ea typeface="Calibri" panose="020F0502020204030204" pitchFamily="34" charset="0"/>
                <a:cs typeface="Times New Roman" panose="02020603050405020304" pitchFamily="18" charset="0"/>
              </a:rPr>
              <a:t> på forslaget.</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15000"/>
              </a:lnSpc>
              <a:spcAft>
                <a:spcPts val="1000"/>
              </a:spcAft>
              <a:buFontTx/>
              <a:buChar char="-"/>
            </a:pPr>
            <a:r>
              <a:rPr lang="da-DK" sz="2800" dirty="0">
                <a:latin typeface="Calibri" panose="020F0502020204030204" pitchFamily="34" charset="0"/>
                <a:ea typeface="Calibri" panose="020F0502020204030204" pitchFamily="34" charset="0"/>
                <a:cs typeface="Times New Roman" panose="02020603050405020304" pitchFamily="18" charset="0"/>
              </a:rPr>
              <a:t>Hvad siger sidemanden/kvinden? </a:t>
            </a:r>
          </a:p>
          <a:p>
            <a:pPr marL="457200" indent="-457200">
              <a:lnSpc>
                <a:spcPct val="115000"/>
              </a:lnSpc>
              <a:spcAft>
                <a:spcPts val="1000"/>
              </a:spcAft>
              <a:buFontTx/>
              <a:buChar char="-"/>
            </a:pPr>
            <a:r>
              <a:rPr lang="da-DK" sz="2800" dirty="0">
                <a:latin typeface="Calibri" panose="020F0502020204030204" pitchFamily="34" charset="0"/>
                <a:ea typeface="Calibri" panose="020F0502020204030204" pitchFamily="34" charset="0"/>
                <a:cs typeface="Times New Roman" panose="02020603050405020304" pitchFamily="18" charset="0"/>
              </a:rPr>
              <a:t>Plenum</a:t>
            </a:r>
          </a:p>
          <a:p>
            <a:pPr algn="ctr">
              <a:lnSpc>
                <a:spcPct val="115000"/>
              </a:lnSpc>
              <a:spcAft>
                <a:spcPts val="1000"/>
              </a:spcAft>
            </a:pPr>
            <a:r>
              <a:rPr lang="da-DK" sz="96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4" name="Billede 3" descr="Et billede, der indeholder skærmbillede, hus, bygning, lufthavn&#10;&#10;Indhold genereret af kunstig intelligens kan være forkert.">
            <a:extLst>
              <a:ext uri="{FF2B5EF4-FFF2-40B4-BE49-F238E27FC236}">
                <a16:creationId xmlns:a16="http://schemas.microsoft.com/office/drawing/2014/main" id="{7FF9F4CC-DA02-8E22-3943-88DE1A90B71E}"/>
              </a:ext>
            </a:extLst>
          </p:cNvPr>
          <p:cNvPicPr>
            <a:picLocks noChangeAspect="1"/>
          </p:cNvPicPr>
          <p:nvPr/>
        </p:nvPicPr>
        <p:blipFill>
          <a:blip r:embed="rId2"/>
          <a:stretch>
            <a:fillRect/>
          </a:stretch>
        </p:blipFill>
        <p:spPr>
          <a:xfrm>
            <a:off x="6607810" y="426865"/>
            <a:ext cx="4860083" cy="2575270"/>
          </a:xfrm>
          <a:prstGeom prst="rect">
            <a:avLst/>
          </a:prstGeom>
        </p:spPr>
      </p:pic>
      <p:pic>
        <p:nvPicPr>
          <p:cNvPr id="8" name="Billede 7" descr="Fleksibel afspærring eller opbevaring med betonklodser">
            <a:extLst>
              <a:ext uri="{FF2B5EF4-FFF2-40B4-BE49-F238E27FC236}">
                <a16:creationId xmlns:a16="http://schemas.microsoft.com/office/drawing/2014/main" id="{D9F885B5-AE20-3359-FDA9-56D9366F1C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75242"/>
            <a:ext cx="4451010" cy="1990440"/>
          </a:xfrm>
          <a:prstGeom prst="rect">
            <a:avLst/>
          </a:prstGeom>
          <a:noFill/>
          <a:ln>
            <a:noFill/>
          </a:ln>
        </p:spPr>
      </p:pic>
      <p:pic>
        <p:nvPicPr>
          <p:cNvPr id="9" name="Picture 2" descr="Rengøringsbord med holdere til affaldssække, kost, skovl, handsker m.m. - 1">
            <a:extLst>
              <a:ext uri="{FF2B5EF4-FFF2-40B4-BE49-F238E27FC236}">
                <a16:creationId xmlns:a16="http://schemas.microsoft.com/office/drawing/2014/main" id="{6E9627FB-25CF-5788-29F4-3BC0812DFCC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6100" l="9745" r="89805">
                        <a14:foregroundMark x1="18141" y1="12600" x2="33733" y2="10200"/>
                        <a14:foregroundMark x1="28486" y1="13800" x2="32234" y2="20800"/>
                        <a14:foregroundMark x1="32234" y1="20800" x2="38681" y2="45100"/>
                        <a14:foregroundMark x1="28786" y1="19400" x2="32984" y2="28800"/>
                        <a14:foregroundMark x1="32384" y1="29900" x2="35832" y2="37800"/>
                        <a14:foregroundMark x1="57271" y1="13700" x2="68366" y2="14100"/>
                        <a14:foregroundMark x1="68366" y1="14100" x2="71514" y2="20900"/>
                        <a14:foregroundMark x1="71514" y1="20900" x2="59820" y2="19700"/>
                        <a14:foregroundMark x1="59820" y1="19700" x2="57421" y2="14300"/>
                        <a14:foregroundMark x1="67766" y1="27200" x2="68216" y2="39000"/>
                        <a14:foregroundMark x1="70765" y1="57700" x2="74813" y2="62100"/>
                        <a14:foregroundMark x1="83658" y1="90800" x2="74813" y2="91000"/>
                        <a14:foregroundMark x1="51574" y1="96100" x2="55622" y2="94700"/>
                      </a14:backgroundRemoval>
                    </a14:imgEffect>
                  </a14:imgLayer>
                </a14:imgProps>
              </a:ext>
              <a:ext uri="{28A0092B-C50C-407E-A947-70E740481C1C}">
                <a14:useLocalDpi xmlns:a14="http://schemas.microsoft.com/office/drawing/2010/main" val="0"/>
              </a:ext>
            </a:extLst>
          </a:blip>
          <a:srcRect/>
          <a:stretch>
            <a:fillRect/>
          </a:stretch>
        </p:blipFill>
        <p:spPr bwMode="auto">
          <a:xfrm>
            <a:off x="9516279" y="2201830"/>
            <a:ext cx="3056721" cy="4583490"/>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descr="CONCRETA BETON BÆNK">
            <a:extLst>
              <a:ext uri="{FF2B5EF4-FFF2-40B4-BE49-F238E27FC236}">
                <a16:creationId xmlns:a16="http://schemas.microsoft.com/office/drawing/2014/main" id="{FB1B762D-6180-A729-4E8C-8B7D3032A670}"/>
              </a:ext>
            </a:extLst>
          </p:cNvPr>
          <p:cNvPicPr>
            <a:picLocks noChangeAspect="1"/>
          </p:cNvPicPr>
          <p:nvPr/>
        </p:nvPicPr>
        <p:blipFill>
          <a:blip r:embed="rId6">
            <a:extLst>
              <a:ext uri="{28A0092B-C50C-407E-A947-70E740481C1C}">
                <a14:useLocalDpi xmlns:a14="http://schemas.microsoft.com/office/drawing/2010/main" val="0"/>
              </a:ext>
            </a:extLst>
          </a:blip>
          <a:srcRect t="55799"/>
          <a:stretch/>
        </p:blipFill>
        <p:spPr bwMode="auto">
          <a:xfrm>
            <a:off x="0" y="4075242"/>
            <a:ext cx="5715000" cy="1990440"/>
          </a:xfrm>
          <a:prstGeom prst="rect">
            <a:avLst/>
          </a:prstGeom>
          <a:noFill/>
          <a:ln>
            <a:noFill/>
          </a:ln>
        </p:spPr>
      </p:pic>
    </p:spTree>
    <p:extLst>
      <p:ext uri="{BB962C8B-B14F-4D97-AF65-F5344CB8AC3E}">
        <p14:creationId xmlns:p14="http://schemas.microsoft.com/office/powerpoint/2010/main" val="1632232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0814B2AC-389D-9552-4CAC-03B56E154EDC}"/>
              </a:ext>
            </a:extLst>
          </p:cNvPr>
          <p:cNvSpPr txBox="1"/>
          <p:nvPr/>
        </p:nvSpPr>
        <p:spPr>
          <a:xfrm>
            <a:off x="209550" y="600075"/>
            <a:ext cx="2333625" cy="954107"/>
          </a:xfrm>
          <a:prstGeom prst="rect">
            <a:avLst/>
          </a:prstGeom>
          <a:noFill/>
        </p:spPr>
        <p:txBody>
          <a:bodyPr wrap="square" rtlCol="0">
            <a:spAutoFit/>
          </a:bodyPr>
          <a:lstStyle/>
          <a:p>
            <a:r>
              <a:rPr lang="da-DK" sz="2800" dirty="0">
                <a:solidFill>
                  <a:schemeClr val="bg1"/>
                </a:solidFill>
              </a:rPr>
              <a:t>NYT FRA LOKALRÅDET</a:t>
            </a:r>
          </a:p>
        </p:txBody>
      </p:sp>
      <p:pic>
        <p:nvPicPr>
          <p:cNvPr id="2050" name="Picture 2" descr="Profile for Politi">
            <a:extLst>
              <a:ext uri="{FF2B5EF4-FFF2-40B4-BE49-F238E27FC236}">
                <a16:creationId xmlns:a16="http://schemas.microsoft.com/office/drawing/2014/main" id="{727BB8FE-38C2-9A2E-F14A-3678802DA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4123" y="187037"/>
            <a:ext cx="3419074" cy="3419074"/>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a:extLst>
              <a:ext uri="{FF2B5EF4-FFF2-40B4-BE49-F238E27FC236}">
                <a16:creationId xmlns:a16="http://schemas.microsoft.com/office/drawing/2014/main" id="{BF19C2BD-3DF8-0E57-0F2B-ABE6AF916C9C}"/>
              </a:ext>
            </a:extLst>
          </p:cNvPr>
          <p:cNvPicPr>
            <a:picLocks noChangeAspect="1"/>
          </p:cNvPicPr>
          <p:nvPr/>
        </p:nvPicPr>
        <p:blipFill>
          <a:blip r:embed="rId3"/>
          <a:stretch>
            <a:fillRect/>
          </a:stretch>
        </p:blipFill>
        <p:spPr>
          <a:xfrm>
            <a:off x="3142315" y="3298685"/>
            <a:ext cx="4865095" cy="3461839"/>
          </a:xfrm>
          <a:prstGeom prst="rect">
            <a:avLst/>
          </a:prstGeom>
        </p:spPr>
      </p:pic>
    </p:spTree>
    <p:extLst>
      <p:ext uri="{BB962C8B-B14F-4D97-AF65-F5344CB8AC3E}">
        <p14:creationId xmlns:p14="http://schemas.microsoft.com/office/powerpoint/2010/main" val="431422278"/>
      </p:ext>
    </p:extLst>
  </p:cSld>
  <p:clrMapOvr>
    <a:masterClrMapping/>
  </p:clrMapOvr>
</p:sld>
</file>

<file path=ppt/theme/theme1.xml><?xml version="1.0" encoding="utf-8"?>
<a:theme xmlns:a="http://schemas.openxmlformats.org/drawingml/2006/main" name="Lemvig Kommune">
  <a:themeElements>
    <a:clrScheme name="Kommunefarver">
      <a:dk1>
        <a:sysClr val="windowText" lastClr="000000"/>
      </a:dk1>
      <a:lt1>
        <a:sysClr val="window" lastClr="FFFFFF"/>
      </a:lt1>
      <a:dk2>
        <a:srgbClr val="2B2171"/>
      </a:dk2>
      <a:lt2>
        <a:srgbClr val="9D9D9C"/>
      </a:lt2>
      <a:accent1>
        <a:srgbClr val="3399CC"/>
      </a:accent1>
      <a:accent2>
        <a:srgbClr val="99CC00"/>
      </a:accent2>
      <a:accent3>
        <a:srgbClr val="336600"/>
      </a:accent3>
      <a:accent4>
        <a:srgbClr val="FF9800"/>
      </a:accent4>
      <a:accent5>
        <a:srgbClr val="E94190"/>
      </a:accent5>
      <a:accent6>
        <a:srgbClr val="B83D1B"/>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E8ECBECD-198F-40D7-A1ED-CCE2C9A9FA98}" vid="{E82169DF-FB1F-4ADB-BC46-60CCAE42CB5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841D2BFAA57D74CBDCB46257B95F7A5" ma:contentTypeVersion="2" ma:contentTypeDescription="Opret et nyt dokument." ma:contentTypeScope="" ma:versionID="df49e0e3b34456d01ff9a0e0dc212f14">
  <xsd:schema xmlns:xsd="http://www.w3.org/2001/XMLSchema" xmlns:xs="http://www.w3.org/2001/XMLSchema" xmlns:p="http://schemas.microsoft.com/office/2006/metadata/properties" xmlns:ns3="045eecaa-19d0-4ca1-b7e6-5b021fca3b53" targetNamespace="http://schemas.microsoft.com/office/2006/metadata/properties" ma:root="true" ma:fieldsID="7362927b6748ba6702b7ee492eac9c51" ns3:_="">
    <xsd:import namespace="045eecaa-19d0-4ca1-b7e6-5b021fca3b5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5eecaa-19d0-4ca1-b7e6-5b021fca3b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2E3380-556A-4F5E-A0D0-E8095DB152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5eecaa-19d0-4ca1-b7e6-5b021fca3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4B53E8-4B18-4311-879F-B60A629E20ED}">
  <ds:schemaRefs>
    <ds:schemaRef ds:uri="http://schemas.microsoft.com/sharepoint/v3/contenttype/forms"/>
  </ds:schemaRefs>
</ds:datastoreItem>
</file>

<file path=customXml/itemProps3.xml><?xml version="1.0" encoding="utf-8"?>
<ds:datastoreItem xmlns:ds="http://schemas.openxmlformats.org/officeDocument/2006/customXml" ds:itemID="{5B4613E2-BAD1-4A97-891E-28EFC548F75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45eecaa-19d0-4ca1-b7e6-5b021fca3b5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440</TotalTime>
  <Words>385</Words>
  <Application>Microsoft Office PowerPoint</Application>
  <PresentationFormat>Widescreen</PresentationFormat>
  <Paragraphs>59</Paragraphs>
  <Slides>11</Slides>
  <Notes>0</Notes>
  <HiddenSlides>0</HiddenSlides>
  <MMClips>0</MMClips>
  <ScaleCrop>false</ScaleCrop>
  <HeadingPairs>
    <vt:vector size="8" baseType="variant">
      <vt:variant>
        <vt:lpstr>Benyttede skrifttyper</vt:lpstr>
      </vt:variant>
      <vt:variant>
        <vt:i4>6</vt:i4>
      </vt:variant>
      <vt:variant>
        <vt:lpstr>Tema</vt:lpstr>
      </vt:variant>
      <vt:variant>
        <vt:i4>1</vt:i4>
      </vt:variant>
      <vt:variant>
        <vt:lpstr>Integrerede OLE-servere</vt:lpstr>
      </vt:variant>
      <vt:variant>
        <vt:i4>1</vt:i4>
      </vt:variant>
      <vt:variant>
        <vt:lpstr>Slidetitler</vt:lpstr>
      </vt:variant>
      <vt:variant>
        <vt:i4>11</vt:i4>
      </vt:variant>
    </vt:vector>
  </HeadingPairs>
  <TitlesOfParts>
    <vt:vector size="19" baseType="lpstr">
      <vt:lpstr>Arial</vt:lpstr>
      <vt:lpstr>Calibri</vt:lpstr>
      <vt:lpstr>Calibri Light</vt:lpstr>
      <vt:lpstr>Montserrat ExtraBold</vt:lpstr>
      <vt:lpstr>Poppins</vt:lpstr>
      <vt:lpstr>Times New Roman</vt:lpstr>
      <vt:lpstr>Lemvig Kommune</vt:lpstr>
      <vt:lpstr>Acrobat Document</vt:lpstr>
      <vt:lpstr>DIALOGMØDE OM ØSTHAVNEN VELKOMMEN </vt:lpstr>
      <vt:lpstr>PowerPoint-præsentation</vt:lpstr>
      <vt:lpstr>PowerPoint-præsentation</vt:lpstr>
      <vt:lpstr>Ideér og planer for området ved Østhavnen</vt:lpstr>
      <vt:lpstr>PowerPoint-præsentation</vt:lpstr>
      <vt:lpstr>PowerPoint-præsentation</vt:lpstr>
      <vt:lpstr>PowerPoint-præsentation</vt:lpstr>
      <vt:lpstr>PowerPoint-præsentation</vt:lpstr>
      <vt:lpstr>PowerPoint-præsentation</vt:lpstr>
      <vt:lpstr>PowerPoint-præsentation</vt:lpstr>
      <vt:lpstr>Tak for i dag og  besigtigelse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René Jeppesen</dc:creator>
  <cp:lastModifiedBy>Gustav Hyldgaard</cp:lastModifiedBy>
  <cp:revision>21</cp:revision>
  <dcterms:created xsi:type="dcterms:W3CDTF">2025-05-06T07:04:36Z</dcterms:created>
  <dcterms:modified xsi:type="dcterms:W3CDTF">2025-07-15T06:29:59Z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0x0101009841D2BFAA57D74CBDCB46257B95F7A5</vt:lpwstr>
  </property>
</Properties>
</file>